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8" r:id="rId2"/>
    <p:sldMasterId id="2147483720" r:id="rId3"/>
    <p:sldMasterId id="2147483768" r:id="rId4"/>
    <p:sldMasterId id="2147483816" r:id="rId5"/>
    <p:sldMasterId id="2147483852" r:id="rId6"/>
    <p:sldMasterId id="2147483864" r:id="rId7"/>
  </p:sldMasterIdLst>
  <p:notesMasterIdLst>
    <p:notesMasterId r:id="rId20"/>
  </p:notesMasterIdLst>
  <p:sldIdLst>
    <p:sldId id="256" r:id="rId8"/>
    <p:sldId id="257" r:id="rId9"/>
    <p:sldId id="259" r:id="rId10"/>
    <p:sldId id="258" r:id="rId11"/>
    <p:sldId id="260" r:id="rId12"/>
    <p:sldId id="261" r:id="rId13"/>
    <p:sldId id="262" r:id="rId14"/>
    <p:sldId id="263" r:id="rId15"/>
    <p:sldId id="264" r:id="rId16"/>
    <p:sldId id="265" r:id="rId17"/>
    <p:sldId id="266" r:id="rId18"/>
    <p:sldId id="267" r:id="rId1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8DCF1B-871D-495B-B64F-5BD0FAE2D067}" type="datetimeFigureOut">
              <a:rPr lang="es-ES" smtClean="0"/>
              <a:t>21/11/2011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B02D09-DACF-4947-9542-F848EB29B92F}" type="slidenum">
              <a:rPr lang="es-ES" smtClean="0"/>
              <a:t>‹Nº›</a:t>
            </a:fld>
            <a:endParaRPr lang="es-ES"/>
          </a:p>
        </p:txBody>
      </p:sp>
    </p:spTree>
    <p:extLst>
      <p:ext uri="{BB962C8B-B14F-4D97-AF65-F5344CB8AC3E}">
        <p14:creationId xmlns:p14="http://schemas.microsoft.com/office/powerpoint/2010/main" val="2126711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8BB02D09-DACF-4947-9542-F848EB29B92F}" type="slidenum">
              <a:rPr lang="es-ES" smtClean="0"/>
              <a:t>5</a:t>
            </a:fld>
            <a:endParaRPr lang="es-ES"/>
          </a:p>
        </p:txBody>
      </p:sp>
    </p:spTree>
    <p:extLst>
      <p:ext uri="{BB962C8B-B14F-4D97-AF65-F5344CB8AC3E}">
        <p14:creationId xmlns:p14="http://schemas.microsoft.com/office/powerpoint/2010/main" val="3928306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301ACB8B-C7F2-4745-A582-997656D3CEFF}" type="datetimeFigureOut">
              <a:rPr lang="es-ES" smtClean="0"/>
              <a:t>21/11/2011</a:t>
            </a:fld>
            <a:endParaRPr lang="es-E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E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AA49FF8-47F5-411C-A103-2E8381847613}" type="slidenum">
              <a:rPr lang="es-ES" smtClean="0"/>
              <a:t>‹Nº›</a:t>
            </a:fld>
            <a:endParaRPr lang="es-E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9144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3"/>
            <a:ext cx="9144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28599" y="2819400"/>
            <a:ext cx="86868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571499" y="4800600"/>
            <a:ext cx="8001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a:xfrm>
            <a:off x="5791200" y="6356350"/>
            <a:ext cx="2895600" cy="365125"/>
          </a:xfrm>
        </p:spPr>
        <p:txBody>
          <a:bodyPr/>
          <a:lstStyle>
            <a:lvl1pPr algn="r">
              <a:defRPr/>
            </a:lvl1pPr>
          </a:lstStyle>
          <a:p>
            <a:endParaRPr lang="es-ES"/>
          </a:p>
        </p:txBody>
      </p:sp>
      <p:sp>
        <p:nvSpPr>
          <p:cNvPr id="11" name="TextBox 10"/>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3962399" y="4392168"/>
            <a:ext cx="1219200" cy="365125"/>
          </a:xfrm>
        </p:spPr>
        <p:txBody>
          <a:bodyPr/>
          <a:lstStyle>
            <a:lvl1pPr algn="ctr">
              <a:defRPr sz="2400">
                <a:latin typeface="+mj-lt"/>
              </a:defRPr>
            </a:lvl1pPr>
          </a:lstStyle>
          <a:p>
            <a:fld id="{AAA49FF8-47F5-411C-A103-2E8381847613}" type="slidenum">
              <a:rPr lang="es-ES" smtClean="0"/>
              <a:t>‹Nº›</a:t>
            </a:fld>
            <a:endParaRPr lang="es-ES"/>
          </a:p>
        </p:txBody>
      </p:sp>
      <p:sp>
        <p:nvSpPr>
          <p:cNvPr id="15" name="TextBox 14"/>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9144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9144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3"/>
            <a:ext cx="9144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599" y="2819400"/>
            <a:ext cx="8686800" cy="1463040"/>
          </a:xfrm>
        </p:spPr>
        <p:txBody>
          <a:bodyPr anchor="b" anchorCtr="0">
            <a:noAutofit/>
          </a:bodyPr>
          <a:lstStyle>
            <a:lvl1pPr algn="ctr">
              <a:defRPr sz="72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71499" y="4800600"/>
            <a:ext cx="8001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a:xfrm>
            <a:off x="5791200" y="6356350"/>
            <a:ext cx="2895600" cy="365125"/>
          </a:xfrm>
        </p:spPr>
        <p:txBody>
          <a:bodyPr/>
          <a:lstStyle/>
          <a:p>
            <a:endParaRPr lang="es-ES"/>
          </a:p>
        </p:txBody>
      </p:sp>
      <p:sp>
        <p:nvSpPr>
          <p:cNvPr id="6" name="Slide Number Placeholder 5"/>
          <p:cNvSpPr>
            <a:spLocks noGrp="1"/>
          </p:cNvSpPr>
          <p:nvPr>
            <p:ph type="sldNum" sz="quarter" idx="12"/>
          </p:nvPr>
        </p:nvSpPr>
        <p:spPr>
          <a:xfrm>
            <a:off x="3959352" y="4389120"/>
            <a:ext cx="1216152" cy="365125"/>
          </a:xfrm>
        </p:spPr>
        <p:txBody>
          <a:bodyPr/>
          <a:lstStyle>
            <a:lvl1pPr algn="ctr">
              <a:defRPr sz="2400">
                <a:solidFill>
                  <a:srgbClr val="FFFFFF"/>
                </a:solidFill>
              </a:defRPr>
            </a:lvl1pPr>
          </a:lstStyle>
          <a:p>
            <a:fld id="{AAA49FF8-47F5-411C-A103-2E8381847613}" type="slidenum">
              <a:rPr lang="es-ES" smtClean="0"/>
              <a:t>‹Nº›</a:t>
            </a:fld>
            <a:endParaRPr lang="es-ES"/>
          </a:p>
        </p:txBody>
      </p:sp>
      <p:sp>
        <p:nvSpPr>
          <p:cNvPr id="11" name="TextBox 10"/>
          <p:cNvSpPr txBox="1"/>
          <p:nvPr/>
        </p:nvSpPr>
        <p:spPr>
          <a:xfrm>
            <a:off x="4818888" y="4261104"/>
            <a:ext cx="1219200" cy="584775"/>
          </a:xfrm>
          <a:prstGeom prst="rect">
            <a:avLst/>
          </a:prstGeom>
          <a:noFill/>
        </p:spPr>
        <p:txBody>
          <a:bodyPr wrap="square" rtlCol="0">
            <a:spAutoFit/>
          </a:bodyPr>
          <a:lstStyle/>
          <a:p>
            <a:pPr algn="l"/>
            <a:r>
              <a:rPr lang="en-US" sz="3200" spc="150" dirty="0" smtClean="0">
                <a:solidFill>
                  <a:srgbClr val="FFFFFF"/>
                </a:solidFill>
                <a:sym typeface="Wingdings"/>
              </a:rPr>
              <a:t></a:t>
            </a:r>
            <a:endParaRPr lang="en-US" sz="3200" spc="150" dirty="0">
              <a:solidFill>
                <a:srgbClr val="FFFFFF"/>
              </a:solidFill>
            </a:endParaRPr>
          </a:p>
        </p:txBody>
      </p:sp>
      <p:sp>
        <p:nvSpPr>
          <p:cNvPr id="12" name="TextBox 11"/>
          <p:cNvSpPr txBox="1"/>
          <p:nvPr/>
        </p:nvSpPr>
        <p:spPr>
          <a:xfrm>
            <a:off x="3148584" y="4261104"/>
            <a:ext cx="1219200" cy="584775"/>
          </a:xfrm>
          <a:prstGeom prst="rect">
            <a:avLst/>
          </a:prstGeom>
          <a:noFill/>
        </p:spPr>
        <p:txBody>
          <a:bodyPr wrap="square" rtlCol="0">
            <a:spAutoFit/>
          </a:bodyPr>
          <a:lstStyle/>
          <a:p>
            <a:pPr algn="r"/>
            <a:r>
              <a:rPr lang="en-US" sz="3200" spc="150" dirty="0" smtClean="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301ACB8B-C7F2-4745-A582-997656D3CEFF}" type="datetimeFigureOut">
              <a:rPr lang="es-ES" smtClean="0"/>
              <a:t>21/11/2011</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01ACB8B-C7F2-4745-A582-997656D3CEFF}" type="datetimeFigureOut">
              <a:rPr lang="es-ES" smtClean="0"/>
              <a:t>21/11/2011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1ACB8B-C7F2-4745-A582-997656D3CEFF}" type="datetimeFigureOut">
              <a:rPr lang="es-ES" smtClean="0"/>
              <a:t>21/11/2011</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5638800" cy="946150"/>
          </a:xfrm>
        </p:spPr>
        <p:txBody>
          <a:bodyPr anchor="ctr">
            <a:noAutofit/>
          </a:bodyPr>
          <a:lstStyle>
            <a:lvl1pPr algn="l">
              <a:defRPr sz="4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38912" y="1719072"/>
            <a:ext cx="8247888"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6248400" y="274320"/>
            <a:ext cx="27432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36880" y="1717040"/>
            <a:ext cx="8249920"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sp>
        <p:nvSpPr>
          <p:cNvPr id="8" name="Rectangle 7"/>
          <p:cNvSpPr/>
          <p:nvPr/>
        </p:nvSpPr>
        <p:spPr>
          <a:xfrm>
            <a:off x="6172200" y="161544"/>
            <a:ext cx="29718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81000" y="228600"/>
            <a:ext cx="5638800" cy="1005840"/>
          </a:xfrm>
        </p:spPr>
        <p:txBody>
          <a:bodyPr anchor="ctr">
            <a:noAutofit/>
          </a:bodyPr>
          <a:lstStyle>
            <a:lvl1pPr algn="l">
              <a:defRPr sz="40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248400" y="228600"/>
            <a:ext cx="28194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Rectangle 10"/>
          <p:cNvSpPr/>
          <p:nvPr/>
        </p:nvSpPr>
        <p:spPr>
          <a:xfrm>
            <a:off x="6144768" y="134112"/>
            <a:ext cx="762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4591050" y="2409824"/>
            <a:ext cx="6858000" cy="203835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4668203" y="2570797"/>
            <a:ext cx="6858000" cy="1716405"/>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315200" y="274638"/>
            <a:ext cx="1447800" cy="5851525"/>
          </a:xfrm>
        </p:spPr>
        <p:txBody>
          <a:bodyPr vert="eaVert" anchor="b"/>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199" y="274638"/>
            <a:ext cx="6353175"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a:xfrm>
            <a:off x="6096000" y="6356350"/>
            <a:ext cx="762000" cy="365125"/>
          </a:xfrm>
        </p:spPr>
        <p:txBody>
          <a:bodyPr/>
          <a:lstStyle/>
          <a:p>
            <a:fld id="{AAA49FF8-47F5-411C-A103-2E8381847613}" type="slidenum">
              <a:rPr lang="es-ES" smtClean="0"/>
              <a:t>‹Nº›</a:t>
            </a:fld>
            <a:endParaRPr lang="es-ES"/>
          </a:p>
        </p:txBody>
      </p:sp>
      <p:sp>
        <p:nvSpPr>
          <p:cNvPr id="9" name="Rectangle 8"/>
          <p:cNvSpPr/>
          <p:nvPr/>
        </p:nvSpPr>
        <p:spPr>
          <a:xfrm rot="5400000">
            <a:off x="3681476" y="3354324"/>
            <a:ext cx="6858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normAutofit/>
          </a:bodyPr>
          <a:lstStyle/>
          <a:p>
            <a:fld id="{AAA49FF8-47F5-411C-A103-2E8381847613}" type="slidenum">
              <a:rPr lang="es-ES" smtClean="0"/>
              <a:t>‹Nº›</a:t>
            </a:fld>
            <a:endParaRPr 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a:xfrm>
            <a:off x="685800" y="1600201"/>
            <a:ext cx="7772400" cy="3733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sp>
        <p:nvSpPr>
          <p:cNvPr id="13" name="Content Placeholder 12"/>
          <p:cNvSpPr>
            <a:spLocks noGrp="1"/>
          </p:cNvSpPr>
          <p:nvPr>
            <p:ph sz="quarter" idx="13"/>
          </p:nvPr>
        </p:nvSpPr>
        <p:spPr>
          <a:xfrm>
            <a:off x="685800" y="1536192"/>
            <a:ext cx="3657600"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301ACB8B-C7F2-4745-A582-997656D3CEFF}" type="datetimeFigureOut">
              <a:rPr lang="es-ES" smtClean="0"/>
              <a:t>21/11/2011</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AAA49FF8-47F5-411C-A103-2E8381847613}" type="slidenum">
              <a:rPr lang="es-ES" smtClean="0"/>
              <a:t>‹Nº›</a:t>
            </a:fld>
            <a:endParaRPr lang="es-ES"/>
          </a:p>
        </p:txBody>
      </p:sp>
      <p:sp>
        <p:nvSpPr>
          <p:cNvPr id="15" name="Content Placeholder 14"/>
          <p:cNvSpPr>
            <a:spLocks noGrp="1"/>
          </p:cNvSpPr>
          <p:nvPr>
            <p:ph sz="quarter" idx="13"/>
          </p:nvPr>
        </p:nvSpPr>
        <p:spPr>
          <a:xfrm>
            <a:off x="685800" y="2209800"/>
            <a:ext cx="3657600" cy="3200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301ACB8B-C7F2-4745-A582-997656D3CEFF}" type="datetimeFigureOut">
              <a:rPr lang="es-ES" smtClean="0"/>
              <a:t>21/11/2011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01ACB8B-C7F2-4745-A582-997656D3CEFF}" type="datetimeFigureOut">
              <a:rPr lang="es-ES" smtClean="0"/>
              <a:t>21/11/2011</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s-ES" smtClean="0"/>
              <a:t>Haga clic para modificar el estilo de título del patrón</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sp>
        <p:nvSpPr>
          <p:cNvPr id="13" name="Content Placeholder 12"/>
          <p:cNvSpPr>
            <a:spLocks noGrp="1"/>
          </p:cNvSpPr>
          <p:nvPr>
            <p:ph sz="quarter" idx="13"/>
          </p:nvPr>
        </p:nvSpPr>
        <p:spPr>
          <a:xfrm>
            <a:off x="4572000" y="609600"/>
            <a:ext cx="3886200" cy="4191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s-ES" smtClean="0"/>
              <a:t>Haga clic para modificar el estilo de texto del patrón</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s-ES" smtClean="0"/>
              <a:t>Haga clic para modificar el estilo de título del patrón</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s-ES" smtClean="0"/>
              <a:t>Haga clic para modificar el estilo de texto del patrón</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p:spPr>
        <p:txBody>
          <a:bodyPr/>
          <a:lstStyle>
            <a:lvl1pPr>
              <a:defRPr>
                <a:solidFill>
                  <a:srgbClr val="66FFFF"/>
                </a:solidFill>
              </a:defRPr>
            </a:lvl1pPr>
          </a:lstStyle>
          <a:p>
            <a:r>
              <a:rPr lang="es-ES" smtClean="0"/>
              <a:t>Haga clic para modificar el estilo de título del patrón</a:t>
            </a:r>
            <a:endParaRPr lang="es-ES" dirty="0"/>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17" name="16 Marcador de pie de página"/>
          <p:cNvSpPr>
            <a:spLocks noGrp="1"/>
          </p:cNvSpPr>
          <p:nvPr>
            <p:ph type="ftr" sz="quarter" idx="11"/>
          </p:nvPr>
        </p:nvSpPr>
        <p:spPr/>
        <p:txBody>
          <a:bodyPr/>
          <a:lstStyle/>
          <a:p>
            <a:endParaRPr lang="es-ES"/>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AA49FF8-47F5-411C-A103-2E8381847613}" type="slidenum">
              <a:rPr lang="es-ES" smtClean="0"/>
              <a:t>‹Nº›</a:t>
            </a:fld>
            <a:endParaRPr lang="es-ES"/>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a:xfrm>
            <a:off x="4361688" y="1026372"/>
            <a:ext cx="457200" cy="441325"/>
          </a:xfrm>
        </p:spPr>
        <p:txBody>
          <a:bodyPr/>
          <a:lstStyle/>
          <a:p>
            <a:fld id="{AAA49FF8-47F5-411C-A103-2E8381847613}" type="slidenum">
              <a:rPr lang="es-ES" smtClean="0"/>
              <a:t>‹Nº›</a:t>
            </a:fld>
            <a:endParaRPr lang="es-ES"/>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ES"/>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AA49FF8-47F5-411C-A103-2E8381847613}" type="slidenum">
              <a:rPr lang="es-ES" smtClean="0"/>
              <a:t>‹Nº›</a:t>
            </a:fld>
            <a:endParaRPr lang="es-ES"/>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fld id="{301ACB8B-C7F2-4745-A582-997656D3CEFF}" type="datetimeFigureOut">
              <a:rPr lang="es-ES" smtClean="0"/>
              <a:t>21/11/2011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8" name="7 Marcador de pie de página"/>
          <p:cNvSpPr>
            <a:spLocks noGrp="1"/>
          </p:cNvSpPr>
          <p:nvPr>
            <p:ph type="ftr" sz="quarter" idx="11"/>
          </p:nvPr>
        </p:nvSpPr>
        <p:spPr>
          <a:xfrm>
            <a:off x="304800" y="6409944"/>
            <a:ext cx="3581400" cy="365760"/>
          </a:xfrm>
        </p:spPr>
        <p:txBody>
          <a:bodyPr/>
          <a:lstStyle/>
          <a:p>
            <a:endParaRPr lang="es-ES"/>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AAA49FF8-47F5-411C-A103-2E8381847613}" type="slidenum">
              <a:rPr lang="es-ES" smtClean="0"/>
              <a:t>‹Nº›</a:t>
            </a:fld>
            <a:endParaRPr lang="es-ES"/>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01ACB8B-C7F2-4745-A582-997656D3CEFF}" type="datetimeFigureOut">
              <a:rPr lang="es-ES" smtClean="0"/>
              <a:t>21/11/2011</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a:xfrm>
            <a:off x="4343400" y="1036020"/>
            <a:ext cx="457200" cy="441325"/>
          </a:xfrm>
        </p:spPr>
        <p:txBody>
          <a:bodyPr/>
          <a:lstStyle/>
          <a:p>
            <a:fld id="{AAA49FF8-47F5-411C-A103-2E8381847613}" type="slidenum">
              <a:rPr lang="es-ES" smtClean="0"/>
              <a:t>‹Nº›</a:t>
            </a:fld>
            <a:endParaRPr lang="es-E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AAA49FF8-47F5-411C-A103-2E8381847613}" type="slidenum">
              <a:rPr lang="es-ES" smtClean="0"/>
              <a:t>‹Nº›</a:t>
            </a:fld>
            <a:endParaRPr lang="es-E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AA49FF8-47F5-411C-A103-2E8381847613}" type="slidenum">
              <a:rPr lang="es-ES" smtClean="0"/>
              <a:t>‹Nº›</a:t>
            </a:fld>
            <a:endParaRPr lang="es-ES"/>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5 Marcador de pie de página"/>
          <p:cNvSpPr>
            <a:spLocks noGrp="1"/>
          </p:cNvSpPr>
          <p:nvPr>
            <p:ph type="ftr" sz="quarter" idx="11"/>
          </p:nvPr>
        </p:nvSpPr>
        <p:spPr>
          <a:xfrm>
            <a:off x="301752" y="6410848"/>
            <a:ext cx="3383280" cy="365760"/>
          </a:xfrm>
        </p:spPr>
        <p:txBody>
          <a:bodyPr/>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p>
            <a:fld id="{AAA49FF8-47F5-411C-A103-2E8381847613}" type="slidenum">
              <a:rPr lang="es-ES" smtClean="0"/>
              <a:t>‹Nº›</a:t>
            </a:fld>
            <a:endParaRPr lang="es-ES"/>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5788152" y="6404984"/>
            <a:ext cx="3044952" cy="365760"/>
          </a:xfrm>
        </p:spPr>
        <p:txBody>
          <a:bodyPr/>
          <a:lstStyle/>
          <a:p>
            <a:fld id="{301ACB8B-C7F2-4745-A582-997656D3CEFF}" type="datetimeFigureOut">
              <a:rPr lang="es-ES" smtClean="0"/>
              <a:t>21/11/2011</a:t>
            </a:fld>
            <a:endParaRPr lang="es-ES"/>
          </a:p>
        </p:txBody>
      </p:sp>
      <p:sp>
        <p:nvSpPr>
          <p:cNvPr id="6" name="5 Marcador de pie de página"/>
          <p:cNvSpPr>
            <a:spLocks noGrp="1"/>
          </p:cNvSpPr>
          <p:nvPr>
            <p:ph type="ftr" sz="quarter" idx="11"/>
          </p:nvPr>
        </p:nvSpPr>
        <p:spPr>
          <a:xfrm>
            <a:off x="301752" y="6410848"/>
            <a:ext cx="3584448" cy="365760"/>
          </a:xfrm>
        </p:spPr>
        <p:txBody>
          <a:bodyPr/>
          <a:lstStyle/>
          <a:p>
            <a:endParaRPr lang="es-E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6915912" y="3009901"/>
            <a:ext cx="457200" cy="441325"/>
          </a:xfrm>
        </p:spPr>
        <p:txBody>
          <a:bodyPr/>
          <a:lstStyle/>
          <a:p>
            <a:fld id="{AAA49FF8-47F5-411C-A103-2E8381847613}" type="slidenum">
              <a:rPr lang="es-ES" smtClean="0"/>
              <a:t>‹Nº›</a:t>
            </a:fld>
            <a:endParaRPr lang="es-ES"/>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2" name="1 Título vertical"/>
          <p:cNvSpPr>
            <a:spLocks noGrp="1"/>
          </p:cNvSpPr>
          <p:nvPr>
            <p:ph type="title" orient="vert"/>
          </p:nvPr>
        </p:nvSpPr>
        <p:spPr>
          <a:xfrm>
            <a:off x="7391400" y="304801"/>
            <a:ext cx="14478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026" name="Picture 2" descr="C:\Documents and Settings\Usuario\Mis documentos\Mason_Engines of Change.png"/>
          <p:cNvPicPr>
            <a:picLocks noChangeAspect="1" noChangeArrowheads="1"/>
          </p:cNvPicPr>
          <p:nvPr/>
        </p:nvPicPr>
        <p:blipFill>
          <a:blip r:embed="rId2" cstate="print"/>
          <a:srcRect/>
          <a:stretch>
            <a:fillRect/>
          </a:stretch>
        </p:blipFill>
        <p:spPr bwMode="auto">
          <a:xfrm flipV="1">
            <a:off x="0" y="0"/>
            <a:ext cx="9142413" cy="6856413"/>
          </a:xfrm>
          <a:prstGeom prst="rect">
            <a:avLst/>
          </a:prstGeom>
          <a:noFill/>
        </p:spPr>
      </p:pic>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pic>
        <p:nvPicPr>
          <p:cNvPr id="8" name="7 Imagen" descr="download.jpg"/>
          <p:cNvPicPr>
            <a:picLocks noChangeAspect="1"/>
          </p:cNvPicPr>
          <p:nvPr/>
        </p:nvPicPr>
        <p:blipFill>
          <a:blip r:embed="rId3" cstate="print"/>
          <a:stretch>
            <a:fillRect/>
          </a:stretch>
        </p:blipFill>
        <p:spPr>
          <a:xfrm>
            <a:off x="500034" y="428604"/>
            <a:ext cx="7620000" cy="5067300"/>
          </a:xfrm>
          <a:prstGeom prst="ellipse">
            <a:avLst/>
          </a:prstGeom>
          <a:ln>
            <a:noFill/>
          </a:ln>
          <a:effectLst>
            <a:softEdge rad="635000"/>
          </a:effectLst>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857232"/>
          </a:xfrm>
        </p:spPr>
        <p:txBody>
          <a:bodyPr/>
          <a:lstStyle>
            <a:lvl1pPr algn="ctr">
              <a:defRPr/>
            </a:lvl1pPr>
          </a:lstStyle>
          <a:p>
            <a:r>
              <a:rPr lang="es-ES" smtClean="0"/>
              <a:t>Haga clic para modificar el estilo de título del patrón</a:t>
            </a:r>
            <a:endParaRPr lang="es-ES" dirty="0"/>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dirty="0"/>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pic>
        <p:nvPicPr>
          <p:cNvPr id="7" name="6 Imagen" descr="download.jpg"/>
          <p:cNvPicPr>
            <a:picLocks noChangeAspect="1"/>
          </p:cNvPicPr>
          <p:nvPr/>
        </p:nvPicPr>
        <p:blipFill>
          <a:blip r:embed="rId2" cstate="print"/>
          <a:stretch>
            <a:fillRect/>
          </a:stretch>
        </p:blipFill>
        <p:spPr>
          <a:xfrm>
            <a:off x="-1071602" y="-428652"/>
            <a:ext cx="3143272" cy="2090276"/>
          </a:xfrm>
          <a:prstGeom prst="ellipse">
            <a:avLst/>
          </a:prstGeom>
          <a:ln>
            <a:noFill/>
          </a:ln>
          <a:effectLst>
            <a:softEdge rad="635000"/>
          </a:effectLst>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01ACB8B-C7F2-4745-A582-997656D3CEFF}" type="datetimeFigureOut">
              <a:rPr lang="es-ES" smtClean="0"/>
              <a:t>21/11/2011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1ACB8B-C7F2-4745-A582-997656D3CEFF}" type="datetimeFigureOut">
              <a:rPr lang="es-ES" smtClean="0"/>
              <a:t>21/11/2011</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301ACB8B-C7F2-4745-A582-997656D3CEFF}" type="datetimeFigureOut">
              <a:rPr lang="es-ES" smtClean="0"/>
              <a:t>21/11/2011</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301ACB8B-C7F2-4745-A582-997656D3CEFF}" type="datetimeFigureOut">
              <a:rPr lang="es-ES" smtClean="0"/>
              <a:t>21/11/2011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1ACB8B-C7F2-4745-A582-997656D3CEFF}" type="datetimeFigureOut">
              <a:rPr lang="es-ES" smtClean="0"/>
              <a:t>21/11/2011</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s-ES" smtClean="0"/>
              <a:t>Haga clic en el icono para agregar una imagen</a:t>
            </a:r>
            <a:endParaRPr lang="en-US"/>
          </a:p>
        </p:txBody>
      </p:sp>
    </p:spTree>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01ACB8B-C7F2-4745-A582-997656D3CEFF}" type="datetimeFigureOut">
              <a:rPr lang="es-ES" smtClean="0"/>
              <a:t>21/11/2011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01ACB8B-C7F2-4745-A582-997656D3CEFF}" type="datetimeFigureOut">
              <a:rPr lang="es-ES" smtClean="0"/>
              <a:t>21/11/2011</a:t>
            </a:fld>
            <a:endParaRPr lang="es-E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7" name="Slide Number Placeholder 6"/>
          <p:cNvSpPr>
            <a:spLocks noGrp="1"/>
          </p:cNvSpPr>
          <p:nvPr>
            <p:ph type="sldNum" sz="quarter" idx="12"/>
          </p:nvPr>
        </p:nvSpPr>
        <p:spPr/>
        <p:txBody>
          <a:bodyPr/>
          <a:lstStyle/>
          <a:p>
            <a:fld id="{AAA49FF8-47F5-411C-A103-2E8381847613}"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wmf"/><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4.gif"/><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7.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301ACB8B-C7F2-4745-A582-997656D3CEFF}" type="datetimeFigureOut">
              <a:rPr lang="es-ES" smtClean="0"/>
              <a:t>21/11/2011</a:t>
            </a:fld>
            <a:endParaRPr lang="es-E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E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AA49FF8-47F5-411C-A103-2E8381847613}"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9144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9144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182880"/>
            <a:ext cx="8229600" cy="1111664"/>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301ACB8B-C7F2-4745-A582-997656D3CEFF}" type="datetimeFigureOut">
              <a:rPr lang="es-ES" smtClean="0"/>
              <a:t>21/11/2011</a:t>
            </a:fld>
            <a:endParaRPr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E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AAA49FF8-47F5-411C-A103-2E8381847613}" type="slidenum">
              <a:rPr lang="es-ES" smtClean="0"/>
              <a:t>‹Nº›</a:t>
            </a:fld>
            <a:endParaRPr lang="es-ES"/>
          </a:p>
        </p:txBody>
      </p:sp>
      <p:sp>
        <p:nvSpPr>
          <p:cNvPr id="9" name="Rectangle 8"/>
          <p:cNvSpPr/>
          <p:nvPr/>
        </p:nvSpPr>
        <p:spPr>
          <a:xfrm>
            <a:off x="0" y="1368552"/>
            <a:ext cx="9144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301ACB8B-C7F2-4745-A582-997656D3CEFF}" type="datetimeFigureOut">
              <a:rPr lang="es-ES" smtClean="0"/>
              <a:t>21/11/2011</a:t>
            </a:fld>
            <a:endParaRPr lang="es-E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s-E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AAA49FF8-47F5-411C-A103-2E8381847613}" type="slidenum">
              <a:rPr lang="es-ES" smtClean="0"/>
              <a:t>‹Nº›</a:t>
            </a:fld>
            <a:endParaRPr lang="es-E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7 Imagen" descr="fuse_back.gif"/>
          <p:cNvPicPr>
            <a:picLocks noChangeAspect="1"/>
          </p:cNvPicPr>
          <p:nvPr/>
        </p:nvPicPr>
        <p:blipFill>
          <a:blip r:embed="rId13"/>
          <a:stretch>
            <a:fillRect/>
          </a:stretch>
        </p:blipFill>
        <p:spPr>
          <a:xfrm>
            <a:off x="0" y="0"/>
            <a:ext cx="9144000" cy="6858000"/>
          </a:xfrm>
          <a:prstGeom prst="rect">
            <a:avLst/>
          </a:prstGeom>
        </p:spPr>
      </p:pic>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1ACB8B-C7F2-4745-A582-997656D3CEFF}" type="datetimeFigureOut">
              <a:rPr lang="es-ES" smtClean="0"/>
              <a:t>21/11/2011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A49FF8-47F5-411C-A103-2E8381847613}"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accent6">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01ACB8B-C7F2-4745-A582-997656D3CEFF}" type="datetimeFigureOut">
              <a:rPr lang="es-ES" smtClean="0"/>
              <a:t>21/11/2011</a:t>
            </a:fld>
            <a:endParaRPr lang="es-ES"/>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ES"/>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AA49FF8-47F5-411C-A103-2E8381847613}" type="slidenum">
              <a:rPr lang="es-ES" smtClean="0"/>
              <a:t>‹Nº›</a:t>
            </a:fld>
            <a:endParaRPr lang="es-ES"/>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2" descr="C:\Documents and Settings\Usuario\Mis documentos\Mason_Engines of Change.png"/>
          <p:cNvPicPr>
            <a:picLocks noChangeAspect="1" noChangeArrowheads="1"/>
          </p:cNvPicPr>
          <p:nvPr/>
        </p:nvPicPr>
        <p:blipFill>
          <a:blip r:embed="rId13" cstate="print"/>
          <a:srcRect/>
          <a:stretch>
            <a:fillRect/>
          </a:stretch>
        </p:blipFill>
        <p:spPr bwMode="auto">
          <a:xfrm>
            <a:off x="0" y="0"/>
            <a:ext cx="9142413" cy="6856413"/>
          </a:xfrm>
          <a:prstGeom prst="rect">
            <a:avLst/>
          </a:prstGeom>
          <a:noFill/>
        </p:spPr>
      </p:pic>
      <p:sp>
        <p:nvSpPr>
          <p:cNvPr id="2" name="1 Marcador de título"/>
          <p:cNvSpPr>
            <a:spLocks noGrp="1"/>
          </p:cNvSpPr>
          <p:nvPr>
            <p:ph type="title"/>
          </p:nvPr>
        </p:nvSpPr>
        <p:spPr>
          <a:xfrm>
            <a:off x="457200" y="0"/>
            <a:ext cx="8229600" cy="928670"/>
          </a:xfrm>
          <a:prstGeom prst="rect">
            <a:avLst/>
          </a:prstGeom>
        </p:spPr>
        <p:txBody>
          <a:bodyPr vert="horz" lIns="91440" tIns="45720" rIns="91440" bIns="45720" rtlCol="0" anchor="ctr">
            <a:normAutofit/>
          </a:bodyPr>
          <a:lstStyle/>
          <a:p>
            <a:r>
              <a:rPr lang="es-ES" dirty="0" smtClean="0"/>
              <a:t>Haga clic para modificar el estilo de título del patrón</a:t>
            </a:r>
            <a:endParaRPr lang="es-ES" dirty="0"/>
          </a:p>
        </p:txBody>
      </p:sp>
      <p:sp>
        <p:nvSpPr>
          <p:cNvPr id="3" name="2 Marcador de texto"/>
          <p:cNvSpPr>
            <a:spLocks noGrp="1"/>
          </p:cNvSpPr>
          <p:nvPr>
            <p:ph type="body" idx="1"/>
          </p:nvPr>
        </p:nvSpPr>
        <p:spPr>
          <a:xfrm>
            <a:off x="457200" y="1285860"/>
            <a:ext cx="8229600" cy="4840303"/>
          </a:xfrm>
          <a:prstGeom prst="rect">
            <a:avLst/>
          </a:prstGeom>
        </p:spPr>
        <p:txBody>
          <a:bodyPr vert="horz" lIns="91440" tIns="45720" rIns="91440" bIns="45720" rtlCol="0">
            <a:normAutofit/>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1ACB8B-C7F2-4745-A582-997656D3CEFF}" type="datetimeFigureOut">
              <a:rPr lang="es-ES" smtClean="0"/>
              <a:t>21/11/2011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A49FF8-47F5-411C-A103-2E8381847613}"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latinLnBrk="0" hangingPunct="1">
        <a:spcBef>
          <a:spcPct val="0"/>
        </a:spcBef>
        <a:buNone/>
        <a:defRPr sz="3200" kern="1200">
          <a:solidFill>
            <a:srgbClr val="FFC000"/>
          </a:solidFill>
          <a:latin typeface="Comic Sans MS" pitchFamily="66" charset="0"/>
          <a:ea typeface="+mj-ea"/>
          <a:cs typeface="+mj-cs"/>
        </a:defRPr>
      </a:lvl1pPr>
    </p:titleStyle>
    <p:bodyStyle>
      <a:lvl1pPr marL="342900" indent="-342900" algn="just" defTabSz="914400" rtl="0" eaLnBrk="1" latinLnBrk="0" hangingPunct="1">
        <a:spcBef>
          <a:spcPct val="20000"/>
        </a:spcBef>
        <a:buFont typeface="Arial" pitchFamily="34" charset="0"/>
        <a:buChar char="•"/>
        <a:defRPr sz="2400" kern="1200">
          <a:solidFill>
            <a:schemeClr val="bg1"/>
          </a:solidFill>
          <a:latin typeface="Comic Sans MS" pitchFamily="66" charset="0"/>
          <a:ea typeface="+mn-ea"/>
          <a:cs typeface="+mn-cs"/>
        </a:defRPr>
      </a:lvl1pPr>
      <a:lvl2pPr marL="742950" indent="-285750" algn="just" defTabSz="914400" rtl="0" eaLnBrk="1" latinLnBrk="0" hangingPunct="1">
        <a:spcBef>
          <a:spcPct val="20000"/>
        </a:spcBef>
        <a:buFont typeface="Arial" pitchFamily="34" charset="0"/>
        <a:buChar char="–"/>
        <a:defRPr sz="2200" kern="1200">
          <a:solidFill>
            <a:schemeClr val="bg1"/>
          </a:solidFill>
          <a:latin typeface="Comic Sans MS" pitchFamily="66" charset="0"/>
          <a:ea typeface="+mn-ea"/>
          <a:cs typeface="+mn-cs"/>
        </a:defRPr>
      </a:lvl2pPr>
      <a:lvl3pPr marL="1143000" indent="-228600" algn="just" defTabSz="914400" rtl="0" eaLnBrk="1" latinLnBrk="0" hangingPunct="1">
        <a:spcBef>
          <a:spcPct val="20000"/>
        </a:spcBef>
        <a:buFont typeface="Arial" pitchFamily="34" charset="0"/>
        <a:buChar char="•"/>
        <a:defRPr sz="2100" kern="1200">
          <a:solidFill>
            <a:schemeClr val="bg1"/>
          </a:solidFill>
          <a:latin typeface="Comic Sans MS" pitchFamily="66" charset="0"/>
          <a:ea typeface="+mn-ea"/>
          <a:cs typeface="+mn-cs"/>
        </a:defRPr>
      </a:lvl3pPr>
      <a:lvl4pPr marL="1600200" indent="-228600" algn="just" defTabSz="914400" rtl="0" eaLnBrk="1" latinLnBrk="0" hangingPunct="1">
        <a:spcBef>
          <a:spcPct val="20000"/>
        </a:spcBef>
        <a:buFont typeface="Arial" pitchFamily="34" charset="0"/>
        <a:buChar char="–"/>
        <a:defRPr sz="2000" kern="1200">
          <a:solidFill>
            <a:schemeClr val="bg1"/>
          </a:solidFill>
          <a:latin typeface="Comic Sans MS" pitchFamily="66" charset="0"/>
          <a:ea typeface="+mn-ea"/>
          <a:cs typeface="+mn-cs"/>
        </a:defRPr>
      </a:lvl4pPr>
      <a:lvl5pPr marL="2057400" indent="-228600" algn="just" defTabSz="914400" rtl="0" eaLnBrk="1" latinLnBrk="0" hangingPunct="1">
        <a:spcBef>
          <a:spcPct val="20000"/>
        </a:spcBef>
        <a:buFont typeface="Arial" pitchFamily="34" charset="0"/>
        <a:buChar char="»"/>
        <a:defRPr sz="2000" kern="1200">
          <a:solidFill>
            <a:schemeClr val="bg1"/>
          </a:solidFill>
          <a:latin typeface="Comic Sans MS"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301ACB8B-C7F2-4745-A582-997656D3CEFF}" type="datetimeFigureOut">
              <a:rPr lang="es-ES" smtClean="0"/>
              <a:t>21/11/2011</a:t>
            </a:fld>
            <a:endParaRPr lang="es-E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AAA49FF8-47F5-411C-A103-2E8381847613}" type="slidenum">
              <a:rPr lang="es-ES" smtClean="0"/>
              <a:t>‹Nº›</a:t>
            </a:fld>
            <a:endParaRPr lang="es-E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60.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60.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60.xml"/></Relationships>
</file>

<file path=ppt/slides/_rels/slide9.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06" y="0"/>
            <a:ext cx="9144000" cy="6858000"/>
          </a:xfrm>
          <a:blipFill dpi="0" rotWithShape="1">
            <a:blip r:embed="rId2">
              <a:extLst>
                <a:ext uri="{28A0092B-C50C-407E-A947-70E740481C1C}">
                  <a14:useLocalDpi xmlns:a14="http://schemas.microsoft.com/office/drawing/2010/main" val="0"/>
                </a:ext>
              </a:extLst>
            </a:blip>
            <a:srcRect/>
            <a:stretch>
              <a:fillRect/>
            </a:stretch>
          </a:blipFill>
        </p:spPr>
        <p:txBody>
          <a:bodyPr>
            <a:normAutofit/>
          </a:bodyPr>
          <a:lstStyle/>
          <a:p>
            <a:pPr algn="r"/>
            <a:r>
              <a:rPr lang="es-ES_tradnl" sz="2400" dirty="0" smtClean="0">
                <a:solidFill>
                  <a:schemeClr val="tx1">
                    <a:lumMod val="95000"/>
                    <a:lumOff val="5000"/>
                  </a:schemeClr>
                </a:solidFill>
                <a:latin typeface="Century" pitchFamily="18" charset="0"/>
                <a:ea typeface="Adobe Song Std L" pitchFamily="18" charset="-128"/>
              </a:rPr>
              <a:t>ORIGEN DE LAS ISLAS CANARIAS Y SU EVOLUCION</a:t>
            </a:r>
            <a:endParaRPr lang="es-ES" sz="2400" dirty="0">
              <a:solidFill>
                <a:schemeClr val="tx1">
                  <a:lumMod val="95000"/>
                  <a:lumOff val="5000"/>
                </a:schemeClr>
              </a:solidFill>
              <a:latin typeface="Century" pitchFamily="18" charset="0"/>
              <a:ea typeface="Adobe Song Std L" pitchFamily="18" charset="-128"/>
            </a:endParaRPr>
          </a:p>
        </p:txBody>
      </p:sp>
      <p:sp>
        <p:nvSpPr>
          <p:cNvPr id="3" name="2 Subtítulo"/>
          <p:cNvSpPr>
            <a:spLocks noGrp="1"/>
          </p:cNvSpPr>
          <p:nvPr>
            <p:ph type="subTitle" idx="1"/>
          </p:nvPr>
        </p:nvSpPr>
        <p:spPr>
          <a:xfrm>
            <a:off x="3409466" y="4985792"/>
            <a:ext cx="5744941" cy="1872208"/>
          </a:xfrm>
        </p:spPr>
        <p:txBody>
          <a:bodyPr>
            <a:normAutofit/>
          </a:bodyPr>
          <a:lstStyle/>
          <a:p>
            <a:pPr marL="457200" indent="-457200" algn="just">
              <a:buFont typeface="Arial" pitchFamily="34" charset="0"/>
              <a:buChar char="•"/>
            </a:pPr>
            <a:endParaRPr lang="es-ES" sz="6000" b="1" dirty="0">
              <a:solidFill>
                <a:schemeClr val="tx1">
                  <a:lumMod val="95000"/>
                  <a:lumOff val="5000"/>
                </a:schemeClr>
              </a:solidFill>
            </a:endParaRPr>
          </a:p>
        </p:txBody>
      </p:sp>
    </p:spTree>
    <p:extLst>
      <p:ext uri="{BB962C8B-B14F-4D97-AF65-F5344CB8AC3E}">
        <p14:creationId xmlns:p14="http://schemas.microsoft.com/office/powerpoint/2010/main" val="23787520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Título"/>
          <p:cNvSpPr>
            <a:spLocks noGrp="1"/>
          </p:cNvSpPr>
          <p:nvPr>
            <p:ph type="title"/>
          </p:nvPr>
        </p:nvSpPr>
        <p:spPr/>
        <p:txBody>
          <a:bodyPr/>
          <a:lstStyle/>
          <a:p>
            <a:r>
              <a:rPr lang="es-ES_tradnl" b="1" dirty="0" smtClean="0"/>
              <a:t>Placa Africana</a:t>
            </a:r>
            <a:endParaRPr lang="es-ES" b="1" dirty="0"/>
          </a:p>
        </p:txBody>
      </p:sp>
      <p:sp>
        <p:nvSpPr>
          <p:cNvPr id="14" name="13 Marcador de contenido"/>
          <p:cNvSpPr>
            <a:spLocks noGrp="1"/>
          </p:cNvSpPr>
          <p:nvPr>
            <p:ph idx="1"/>
          </p:nvPr>
        </p:nvSpPr>
        <p:spPr>
          <a:xfrm>
            <a:off x="467544" y="1916832"/>
            <a:ext cx="8229600" cy="2880320"/>
          </a:xfrm>
        </p:spPr>
        <p:txBody>
          <a:bodyPr/>
          <a:lstStyle/>
          <a:p>
            <a:r>
              <a:rPr lang="es-ES" dirty="0"/>
              <a:t>La Placa Africana es una placa tectónica continental que cubre el continente de África y que se extiende hacia el oeste hasta la dorsal </a:t>
            </a:r>
            <a:r>
              <a:rPr lang="es-ES" dirty="0" err="1"/>
              <a:t>mesoatlántica</a:t>
            </a:r>
            <a:r>
              <a:rPr lang="es-ES" dirty="0"/>
              <a:t>.</a:t>
            </a:r>
          </a:p>
          <a:p>
            <a:endParaRPr lang="es-ES" dirty="0"/>
          </a:p>
        </p:txBody>
      </p:sp>
    </p:spTree>
    <p:extLst>
      <p:ext uri="{BB962C8B-B14F-4D97-AF65-F5344CB8AC3E}">
        <p14:creationId xmlns:p14="http://schemas.microsoft.com/office/powerpoint/2010/main" val="14623816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b="1" dirty="0" smtClean="0"/>
              <a:t>Teoría del punto caliente </a:t>
            </a:r>
            <a:endParaRPr lang="es-ES" b="1" dirty="0"/>
          </a:p>
        </p:txBody>
      </p:sp>
      <p:sp>
        <p:nvSpPr>
          <p:cNvPr id="3" name="2 Marcador de contenido"/>
          <p:cNvSpPr>
            <a:spLocks noGrp="1"/>
          </p:cNvSpPr>
          <p:nvPr>
            <p:ph sz="quarter" idx="1"/>
          </p:nvPr>
        </p:nvSpPr>
        <p:spPr/>
        <p:txBody>
          <a:bodyPr>
            <a:normAutofit fontScale="77500" lnSpcReduction="20000"/>
          </a:bodyPr>
          <a:lstStyle/>
          <a:p>
            <a:r>
              <a:rPr lang="es-ES" dirty="0"/>
              <a:t>Según  algunos  autores,  las  islas  Canarias  surgieron  hace  unos  20  millones  de  </a:t>
            </a:r>
            <a:r>
              <a:rPr lang="es-ES" dirty="0" smtClean="0"/>
              <a:t>años , debido  </a:t>
            </a:r>
            <a:r>
              <a:rPr lang="es-ES" dirty="0"/>
              <a:t>a  la  existencia  de  una  «pluma  magmática»  estable  procedente  del  manto.  </a:t>
            </a:r>
            <a:r>
              <a:rPr lang="es-ES" dirty="0" smtClean="0"/>
              <a:t>El desplazamiento  </a:t>
            </a:r>
            <a:r>
              <a:rPr lang="es-ES" dirty="0"/>
              <a:t>de  la  placa  africana  hacia  el  este  provocó  la  salida  del  magma  al  exterior  y  la formación  de  las  islas  volcánicas:  en  primer  lugar,  Lanzarote  y  Fuerteventura,  </a:t>
            </a:r>
            <a:r>
              <a:rPr lang="es-ES" dirty="0" smtClean="0"/>
              <a:t>y , posteriormente</a:t>
            </a:r>
            <a:r>
              <a:rPr lang="es-ES" dirty="0"/>
              <a:t>,  las  restantes,  a  medida  que  el  fondo  oceánico  pasaba  por  el  </a:t>
            </a:r>
            <a:r>
              <a:rPr lang="es-ES" dirty="0" smtClean="0"/>
              <a:t>punto caliente.</a:t>
            </a:r>
            <a:endParaRPr lang="es-ES" dirty="0"/>
          </a:p>
          <a:p>
            <a:r>
              <a:rPr lang="es-ES" dirty="0"/>
              <a:t>La explicación  de  la  existencia  de  un  vulcanismo  muy  reciente  (incluso  histórico)  en  </a:t>
            </a:r>
            <a:r>
              <a:rPr lang="es-ES" dirty="0" smtClean="0"/>
              <a:t>las islas  </a:t>
            </a:r>
            <a:r>
              <a:rPr lang="es-ES" dirty="0"/>
              <a:t>de  La  Palma  y  Lanzarote,  que  no  se encuentran  en  la  vertical  del  punto  caliente  en este  momento,  es  el  punto  más  conflictivo  de  esta  teoría,  aunque  no  el  </a:t>
            </a:r>
            <a:r>
              <a:rPr lang="es-ES" dirty="0" smtClean="0"/>
              <a:t>único</a:t>
            </a:r>
            <a:r>
              <a:rPr lang="es-ES" dirty="0"/>
              <a:t>,  ya  que tampoco  explica  el  hecho  de  que  en  Gran  Canaria  no  se  haya  producido  ninguna efusión  volcánica  en  los  últimos  tres  millones  de  años.  Por  otra  parte,  los  estudios </a:t>
            </a:r>
            <a:r>
              <a:rPr lang="es-ES" dirty="0" err="1"/>
              <a:t>paleomagnéticos</a:t>
            </a:r>
            <a:r>
              <a:rPr lang="es-ES" dirty="0"/>
              <a:t>  parecen  indicar  que  la  placa  africana  apenas  se  ha  movido  durante los  últimos  20  millones  de  </a:t>
            </a:r>
            <a:r>
              <a:rPr lang="es-ES" dirty="0" smtClean="0"/>
              <a:t>año.</a:t>
            </a:r>
            <a:endParaRPr lang="es-ES" dirty="0"/>
          </a:p>
          <a:p>
            <a:endParaRPr lang="es-ES" dirty="0"/>
          </a:p>
        </p:txBody>
      </p:sp>
    </p:spTree>
    <p:extLst>
      <p:ext uri="{BB962C8B-B14F-4D97-AF65-F5344CB8AC3E}">
        <p14:creationId xmlns:p14="http://schemas.microsoft.com/office/powerpoint/2010/main" val="3723118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Trabajo realizado por :</a:t>
            </a:r>
            <a:endParaRPr lang="es-ES" dirty="0"/>
          </a:p>
        </p:txBody>
      </p:sp>
      <p:sp>
        <p:nvSpPr>
          <p:cNvPr id="3" name="2 Marcador de contenido"/>
          <p:cNvSpPr>
            <a:spLocks noGrp="1"/>
          </p:cNvSpPr>
          <p:nvPr>
            <p:ph idx="1"/>
          </p:nvPr>
        </p:nvSpPr>
        <p:spPr/>
        <p:txBody>
          <a:bodyPr>
            <a:normAutofit/>
          </a:bodyPr>
          <a:lstStyle/>
          <a:p>
            <a:r>
              <a:rPr lang="es-ES_tradnl" sz="2800" dirty="0" err="1" smtClean="0"/>
              <a:t>The</a:t>
            </a:r>
            <a:r>
              <a:rPr lang="es-ES_tradnl" sz="2800" dirty="0" smtClean="0"/>
              <a:t> N.A.S.A </a:t>
            </a:r>
            <a:r>
              <a:rPr lang="es-ES_tradnl" sz="2800" dirty="0" err="1" smtClean="0"/>
              <a:t>corporations</a:t>
            </a:r>
            <a:endParaRPr lang="es-ES_tradnl" sz="2800" dirty="0" smtClean="0"/>
          </a:p>
          <a:p>
            <a:r>
              <a:rPr lang="es-ES_tradnl" sz="2400" dirty="0" smtClean="0"/>
              <a:t>Miriam León</a:t>
            </a:r>
          </a:p>
          <a:p>
            <a:r>
              <a:rPr lang="es-ES_tradnl" sz="2400" dirty="0" smtClean="0"/>
              <a:t>Daniel Nuez</a:t>
            </a:r>
          </a:p>
          <a:p>
            <a:r>
              <a:rPr lang="es-ES_tradnl" sz="2400" dirty="0" err="1" smtClean="0"/>
              <a:t>Jonay</a:t>
            </a:r>
            <a:r>
              <a:rPr lang="es-ES_tradnl" sz="2400" dirty="0" smtClean="0"/>
              <a:t> Urano</a:t>
            </a:r>
          </a:p>
          <a:p>
            <a:r>
              <a:rPr lang="es-ES_tradnl" sz="2400" dirty="0" smtClean="0"/>
              <a:t>Eliana De León </a:t>
            </a:r>
          </a:p>
        </p:txBody>
      </p:sp>
    </p:spTree>
    <p:extLst>
      <p:ext uri="{BB962C8B-B14F-4D97-AF65-F5344CB8AC3E}">
        <p14:creationId xmlns:p14="http://schemas.microsoft.com/office/powerpoint/2010/main" val="3852003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dirty="0" smtClean="0">
                <a:latin typeface="Century" pitchFamily="18" charset="0"/>
                <a:ea typeface="Adobe Song Std L" pitchFamily="18" charset="-128"/>
                <a:cs typeface="Arial" pitchFamily="34" charset="0"/>
              </a:rPr>
              <a:t>¿Cómo se formo la Tierra?</a:t>
            </a:r>
            <a:endParaRPr lang="es-ES" dirty="0">
              <a:latin typeface="Century" pitchFamily="18" charset="0"/>
              <a:ea typeface="Adobe Song Std L" pitchFamily="18" charset="-128"/>
              <a:cs typeface="Arial" pitchFamily="34" charset="0"/>
            </a:endParaRPr>
          </a:p>
        </p:txBody>
      </p:sp>
      <p:sp>
        <p:nvSpPr>
          <p:cNvPr id="3" name="2 Marcador de contenido"/>
          <p:cNvSpPr>
            <a:spLocks noGrp="1"/>
          </p:cNvSpPr>
          <p:nvPr>
            <p:ph idx="1"/>
          </p:nvPr>
        </p:nvSpPr>
        <p:spPr/>
        <p:txBody>
          <a:bodyPr>
            <a:normAutofit fontScale="55000" lnSpcReduction="20000"/>
          </a:bodyPr>
          <a:lstStyle/>
          <a:p>
            <a:r>
              <a:rPr lang="es-ES" b="1" dirty="0">
                <a:latin typeface="Adobe Myungjo Std M" pitchFamily="18" charset="-128"/>
                <a:ea typeface="Adobe Myungjo Std M" pitchFamily="18" charset="-128"/>
              </a:rPr>
              <a:t>La tierra que hoy conocemos tiene un aspecto muy distinto del que tenía poco después de su nacimiento, hace unos 4.500 millones de años. Entonces era un amasijo de rocas conglomeradas cuyo interior se calentó y fundió todo el planeta. Con el tiempo la corteza se secó y se volvió sólida. En las partes más bajas se acumuló el agua mientras que, por encima de la corteza terrestre, se formaba una capa de gases, la atmósfera.</a:t>
            </a:r>
          </a:p>
          <a:p>
            <a:r>
              <a:rPr lang="es-ES" b="1" dirty="0">
                <a:latin typeface="Adobe Myungjo Std M" pitchFamily="18" charset="-128"/>
                <a:ea typeface="Adobe Myungjo Std M" pitchFamily="18" charset="-128"/>
              </a:rPr>
              <a:t>Desde su formación hasta la actualidad, la Tierra ha experimentado muchos cambios. Las primeras etapas, desde que empezó la solidificación de la masa incandescente hasta la aparición de una corteza permanente, no dejaron evidencias de su paso, ya que las rocas que se iban generando, se volvían a fundir o, simplemente, eran "tragadas" por una nueva erupción.</a:t>
            </a:r>
          </a:p>
          <a:p>
            <a:r>
              <a:rPr lang="es-ES" b="1" dirty="0">
                <a:latin typeface="Adobe Myungjo Std M" pitchFamily="18" charset="-128"/>
                <a:ea typeface="Adobe Myungjo Std M" pitchFamily="18" charset="-128"/>
              </a:rPr>
              <a:t>Estas etapas primitivas son todavía un misterio para la ciencia. Además, el paso del tiempo, la erosión, los distintos cambios ... han ido borrando las señales, por lo que, cuanto más antiguo es el periodo que se pretenda analizar, mayores dificultades vamos a encontrar. La Tierra, no lo olvidemos, sigue evolucionando y cambiando.</a:t>
            </a:r>
          </a:p>
          <a:p>
            <a:endParaRPr lang="es-ES" dirty="0"/>
          </a:p>
        </p:txBody>
      </p:sp>
    </p:spTree>
    <p:extLst>
      <p:ext uri="{BB962C8B-B14F-4D97-AF65-F5344CB8AC3E}">
        <p14:creationId xmlns:p14="http://schemas.microsoft.com/office/powerpoint/2010/main" val="11385631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6200000">
            <a:off x="-3291780" y="2291780"/>
            <a:ext cx="8229600" cy="1143000"/>
          </a:xfrm>
        </p:spPr>
        <p:txBody>
          <a:bodyPr vert="horz">
            <a:normAutofit/>
          </a:bodyPr>
          <a:lstStyle/>
          <a:p>
            <a:r>
              <a:rPr lang="es-ES_tradnl" dirty="0" smtClean="0"/>
              <a:t>Evolución de la Tierra</a:t>
            </a:r>
            <a:endParaRPr lang="es-ES" dirty="0"/>
          </a:p>
        </p:txBody>
      </p:sp>
      <p:pic>
        <p:nvPicPr>
          <p:cNvPr id="6" name="5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75655" y="476672"/>
            <a:ext cx="7159395" cy="5976664"/>
          </a:xfrm>
        </p:spPr>
      </p:pic>
    </p:spTree>
    <p:extLst>
      <p:ext uri="{BB962C8B-B14F-4D97-AF65-F5344CB8AC3E}">
        <p14:creationId xmlns:p14="http://schemas.microsoft.com/office/powerpoint/2010/main" val="42170492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dirty="0" smtClean="0"/>
              <a:t>Teoría tectónica de placas</a:t>
            </a:r>
            <a:endParaRPr lang="es-ES" dirty="0"/>
          </a:p>
        </p:txBody>
      </p:sp>
      <p:sp>
        <p:nvSpPr>
          <p:cNvPr id="3" name="2 Marcador de contenido"/>
          <p:cNvSpPr>
            <a:spLocks noGrp="1"/>
          </p:cNvSpPr>
          <p:nvPr>
            <p:ph idx="1"/>
          </p:nvPr>
        </p:nvSpPr>
        <p:spPr/>
        <p:txBody>
          <a:bodyPr>
            <a:noAutofit/>
          </a:bodyPr>
          <a:lstStyle/>
          <a:p>
            <a:r>
              <a:rPr lang="es-ES" sz="1600" b="1" dirty="0">
                <a:latin typeface="Adobe Myungjo Std M" pitchFamily="18" charset="-128"/>
                <a:ea typeface="Adobe Myungjo Std M" pitchFamily="18" charset="-128"/>
              </a:rPr>
              <a:t> Es una teoría geológica que explica la forma en que está estructurada la litósfera </a:t>
            </a:r>
            <a:r>
              <a:rPr lang="es-ES" sz="1600" b="1" dirty="0" smtClean="0">
                <a:latin typeface="Adobe Myungjo Std M" pitchFamily="18" charset="-128"/>
                <a:ea typeface="Adobe Myungjo Std M" pitchFamily="18" charset="-128"/>
              </a:rPr>
              <a:t>. La </a:t>
            </a:r>
            <a:r>
              <a:rPr lang="es-ES" sz="1600" b="1" dirty="0">
                <a:latin typeface="Adobe Myungjo Std M" pitchFamily="18" charset="-128"/>
                <a:ea typeface="Adobe Myungjo Std M" pitchFamily="18" charset="-128"/>
              </a:rPr>
              <a:t>teoría da una explicación a las placas tectónicas que forman la superficie de la Tierra y a los desplazamientos que se observan entre ellas en su movimiento sobre el manto terrestre fluido, sus direcciones e interacciones. También explica la formación de las cadenas montañosas (orogénesis). Así mismo, da una explicación satisfactoria de por qué los terremotos y los volcanes se concentran en regiones concretas del </a:t>
            </a:r>
            <a:r>
              <a:rPr lang="es-ES" sz="1600" b="1" dirty="0" smtClean="0">
                <a:latin typeface="Adobe Myungjo Std M" pitchFamily="18" charset="-128"/>
                <a:ea typeface="Adobe Myungjo Std M" pitchFamily="18" charset="-128"/>
              </a:rPr>
              <a:t>planeta </a:t>
            </a:r>
            <a:r>
              <a:rPr lang="es-ES" sz="1600" b="1" dirty="0">
                <a:latin typeface="Adobe Myungjo Std M" pitchFamily="18" charset="-128"/>
                <a:ea typeface="Adobe Myungjo Std M" pitchFamily="18" charset="-128"/>
              </a:rPr>
              <a:t>de por qué las grandes fosas submarinas están junto a islas y continentes y no en el centro </a:t>
            </a:r>
            <a:r>
              <a:rPr lang="es-ES" sz="1600" b="1" dirty="0" smtClean="0">
                <a:latin typeface="Adobe Myungjo Std M" pitchFamily="18" charset="-128"/>
                <a:ea typeface="Adobe Myungjo Std M" pitchFamily="18" charset="-128"/>
              </a:rPr>
              <a:t>del océano.</a:t>
            </a:r>
          </a:p>
          <a:p>
            <a:r>
              <a:rPr lang="es-ES" sz="1600" b="1" dirty="0" smtClean="0">
                <a:latin typeface="Adobe Myungjo Std M" pitchFamily="18" charset="-128"/>
                <a:ea typeface="Adobe Myungjo Std M" pitchFamily="18" charset="-128"/>
              </a:rPr>
              <a:t>Las </a:t>
            </a:r>
            <a:r>
              <a:rPr lang="es-ES" sz="1600" b="1" dirty="0">
                <a:latin typeface="Adobe Myungjo Std M" pitchFamily="18" charset="-128"/>
                <a:ea typeface="Adobe Myungjo Std M" pitchFamily="18" charset="-128"/>
              </a:rPr>
              <a:t>placas tectónicas se desplazan unas respecto a otras con velocidades de 2,5 cm/año1 lo que es, aproximadamente, la velocidad con que crecen las uñas de las manos. </a:t>
            </a:r>
          </a:p>
        </p:txBody>
      </p:sp>
    </p:spTree>
    <p:extLst>
      <p:ext uri="{BB962C8B-B14F-4D97-AF65-F5344CB8AC3E}">
        <p14:creationId xmlns:p14="http://schemas.microsoft.com/office/powerpoint/2010/main" val="1759855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dirty="0" smtClean="0"/>
              <a:t>Origen de las Islas Canarias</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t> </a:t>
            </a:r>
            <a:r>
              <a:rPr lang="es-ES" b="1" dirty="0"/>
              <a:t>Las Islas Canarias son grandes estructuras volcánicas formadas por el apilamiento de materiales volcánicos desde el mismo fondo del Atlántico</a:t>
            </a:r>
            <a:r>
              <a:rPr lang="es-ES" b="1" dirty="0" smtClean="0"/>
              <a:t>.</a:t>
            </a:r>
            <a:endParaRPr lang="es-ES" b="1" dirty="0"/>
          </a:p>
          <a:p>
            <a:r>
              <a:rPr lang="es-ES" b="1" dirty="0"/>
              <a:t>Hace unos 30 millones de años, en la zona en que ahora están las Islas, comenzó una intensa actividad volcánica, cuyo resultado fue la construcción de edificios submarinos, que acabaron por emerger, dando lugar a las Islas que hoy habitamos</a:t>
            </a:r>
            <a:r>
              <a:rPr lang="es-ES" b="1" dirty="0" smtClean="0"/>
              <a:t>.</a:t>
            </a:r>
            <a:endParaRPr lang="es-ES" b="1" dirty="0"/>
          </a:p>
          <a:p>
            <a:r>
              <a:rPr lang="es-ES" b="1" dirty="0"/>
              <a:t>Por esto podemos diferenciar los fases de construcción de las Canarias: submarina y </a:t>
            </a:r>
            <a:r>
              <a:rPr lang="es-ES" b="1" dirty="0" err="1"/>
              <a:t>subaérea</a:t>
            </a:r>
            <a:r>
              <a:rPr lang="es-ES" b="1" dirty="0"/>
              <a:t>. Esta última etapa continúa aún, con mayor o menor intensidad, en todas las Islas. Por esto decimos que las Islas Canarias constituyen una zona volcánica activa.</a:t>
            </a:r>
          </a:p>
          <a:p>
            <a:r>
              <a:rPr lang="es-ES" b="1" dirty="0"/>
              <a:t>Sin embargo, vivir en Canarias no supone un riesgo especial. Una gran parte de la población mundial vive sujeta a los peligros de fenómenos naturales como los terremotos, inundaciones, volcanes, etc. El hombre no puede evitar estos fenómenos naturales, pero en el caso de las erupciones volcánicas, dispone de técnicas para poderlas detectar con días e incluso meses de antelación. Se pueden tomar así las medidas adecuadas para que los perjuicios a la población sean nulos o mínimos.</a:t>
            </a:r>
          </a:p>
          <a:p>
            <a:pPr marL="0" indent="0">
              <a:buNone/>
            </a:pPr>
            <a:endParaRPr lang="es-ES" b="1" dirty="0"/>
          </a:p>
        </p:txBody>
      </p:sp>
    </p:spTree>
    <p:extLst>
      <p:ext uri="{BB962C8B-B14F-4D97-AF65-F5344CB8AC3E}">
        <p14:creationId xmlns:p14="http://schemas.microsoft.com/office/powerpoint/2010/main" val="28322294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Las </a:t>
            </a:r>
            <a:r>
              <a:rPr lang="es-ES_tradnl" dirty="0"/>
              <a:t>I</a:t>
            </a:r>
            <a:r>
              <a:rPr lang="es-ES_tradnl" dirty="0" smtClean="0"/>
              <a:t>slas Canarias </a:t>
            </a:r>
            <a:endParaRPr lang="es-ES" dirty="0"/>
          </a:p>
        </p:txBody>
      </p:sp>
      <p:sp>
        <p:nvSpPr>
          <p:cNvPr id="10" name="9 Marcador de texto"/>
          <p:cNvSpPr>
            <a:spLocks noGrp="1"/>
          </p:cNvSpPr>
          <p:nvPr>
            <p:ph type="body" idx="1"/>
          </p:nvPr>
        </p:nvSpPr>
        <p:spPr>
          <a:xfrm>
            <a:off x="457200" y="1535112"/>
            <a:ext cx="4040188" cy="1317824"/>
          </a:xfrm>
        </p:spPr>
        <p:txBody>
          <a:bodyPr>
            <a:normAutofit fontScale="40000" lnSpcReduction="20000"/>
          </a:bodyPr>
          <a:lstStyle/>
          <a:p>
            <a:r>
              <a:rPr lang="es-ES" sz="10100" dirty="0"/>
              <a:t>Fuerteventura </a:t>
            </a:r>
          </a:p>
          <a:p>
            <a:r>
              <a:rPr lang="es-ES" dirty="0"/>
              <a:t> </a:t>
            </a:r>
            <a:r>
              <a:rPr lang="es-ES" sz="4200" dirty="0"/>
              <a:t>Es la isla canaria mas antigua con 20 millones de años.</a:t>
            </a:r>
          </a:p>
          <a:p>
            <a:endParaRPr lang="es-ES" dirty="0"/>
          </a:p>
        </p:txBody>
      </p:sp>
      <p:pic>
        <p:nvPicPr>
          <p:cNvPr id="7" name="6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08104" y="1199406"/>
            <a:ext cx="3017917" cy="2301602"/>
          </a:xfrm>
        </p:spPr>
      </p:pic>
      <p:sp>
        <p:nvSpPr>
          <p:cNvPr id="11" name="10 Marcador de texto"/>
          <p:cNvSpPr>
            <a:spLocks noGrp="1"/>
          </p:cNvSpPr>
          <p:nvPr>
            <p:ph type="body" sz="quarter" idx="3"/>
          </p:nvPr>
        </p:nvSpPr>
        <p:spPr>
          <a:xfrm>
            <a:off x="4499992" y="5589240"/>
            <a:ext cx="4041775" cy="639762"/>
          </a:xfrm>
        </p:spPr>
        <p:txBody>
          <a:bodyPr>
            <a:noAutofit/>
          </a:bodyPr>
          <a:lstStyle/>
          <a:p>
            <a:r>
              <a:rPr lang="es-ES_tradnl" sz="5400" dirty="0" smtClean="0"/>
              <a:t>Lanzarote </a:t>
            </a:r>
          </a:p>
          <a:p>
            <a:r>
              <a:rPr lang="es-ES_tradnl" sz="2000" dirty="0" smtClean="0"/>
              <a:t>Es la 2 isla canaria mas vieja con 11 millones de años</a:t>
            </a:r>
            <a:endParaRPr lang="es-ES" sz="2000" dirty="0"/>
          </a:p>
        </p:txBody>
      </p:sp>
      <p:pic>
        <p:nvPicPr>
          <p:cNvPr id="9" name="8 Marcador de contenido"/>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755576" y="4149080"/>
            <a:ext cx="2664296" cy="2252292"/>
          </a:xfrm>
        </p:spPr>
      </p:pic>
    </p:spTree>
    <p:extLst>
      <p:ext uri="{BB962C8B-B14F-4D97-AF65-F5344CB8AC3E}">
        <p14:creationId xmlns:p14="http://schemas.microsoft.com/office/powerpoint/2010/main" val="10752153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dirty="0" smtClean="0"/>
              <a:t>Islas medianamente jóvenes</a:t>
            </a:r>
            <a:endParaRPr lang="es-ES" dirty="0"/>
          </a:p>
        </p:txBody>
      </p:sp>
      <p:sp>
        <p:nvSpPr>
          <p:cNvPr id="3" name="2 Marcador de texto"/>
          <p:cNvSpPr>
            <a:spLocks noGrp="1"/>
          </p:cNvSpPr>
          <p:nvPr>
            <p:ph type="body" idx="1"/>
          </p:nvPr>
        </p:nvSpPr>
        <p:spPr>
          <a:xfrm>
            <a:off x="611560" y="1628801"/>
            <a:ext cx="4040188" cy="720080"/>
          </a:xfrm>
        </p:spPr>
        <p:txBody>
          <a:bodyPr>
            <a:noAutofit/>
          </a:bodyPr>
          <a:lstStyle/>
          <a:p>
            <a:r>
              <a:rPr lang="es-ES_tradnl" sz="4000" dirty="0" smtClean="0"/>
              <a:t>Gran Canaria</a:t>
            </a:r>
            <a:endParaRPr lang="es-ES_tradnl" sz="4000" dirty="0"/>
          </a:p>
        </p:txBody>
      </p:sp>
      <p:pic>
        <p:nvPicPr>
          <p:cNvPr id="7" name="6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51520" y="2708920"/>
            <a:ext cx="3896409" cy="3816424"/>
          </a:xfrm>
        </p:spPr>
      </p:pic>
      <p:sp>
        <p:nvSpPr>
          <p:cNvPr id="5" name="4 Marcador de texto"/>
          <p:cNvSpPr>
            <a:spLocks noGrp="1"/>
          </p:cNvSpPr>
          <p:nvPr>
            <p:ph type="body" sz="quarter" idx="3"/>
          </p:nvPr>
        </p:nvSpPr>
        <p:spPr>
          <a:xfrm>
            <a:off x="5076056" y="4581128"/>
            <a:ext cx="3455367" cy="885775"/>
          </a:xfrm>
        </p:spPr>
        <p:txBody>
          <a:bodyPr>
            <a:noAutofit/>
          </a:bodyPr>
          <a:lstStyle/>
          <a:p>
            <a:r>
              <a:rPr lang="es-ES_tradnl" sz="4000" dirty="0" smtClean="0"/>
              <a:t>Tenerife </a:t>
            </a:r>
            <a:endParaRPr lang="es-ES" sz="4000" dirty="0"/>
          </a:p>
        </p:txBody>
      </p:sp>
      <p:pic>
        <p:nvPicPr>
          <p:cNvPr id="8" name="7 Marcador de contenido"/>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860032" y="980728"/>
            <a:ext cx="3951288" cy="3489250"/>
          </a:xfrm>
        </p:spPr>
      </p:pic>
    </p:spTree>
    <p:extLst>
      <p:ext uri="{BB962C8B-B14F-4D97-AF65-F5344CB8AC3E}">
        <p14:creationId xmlns:p14="http://schemas.microsoft.com/office/powerpoint/2010/main" val="35049427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6202"/>
            <a:ext cx="8229600" cy="1143000"/>
          </a:xfrm>
        </p:spPr>
        <p:txBody>
          <a:bodyPr/>
          <a:lstStyle/>
          <a:p>
            <a:r>
              <a:rPr lang="es-ES_tradnl" dirty="0" smtClean="0"/>
              <a:t>Islas Jóvenes</a:t>
            </a:r>
            <a:endParaRPr lang="es-ES" dirty="0"/>
          </a:p>
        </p:txBody>
      </p:sp>
      <p:sp>
        <p:nvSpPr>
          <p:cNvPr id="3" name="2 Marcador de texto"/>
          <p:cNvSpPr>
            <a:spLocks noGrp="1"/>
          </p:cNvSpPr>
          <p:nvPr>
            <p:ph type="body" idx="1"/>
          </p:nvPr>
        </p:nvSpPr>
        <p:spPr>
          <a:xfrm>
            <a:off x="22951" y="980728"/>
            <a:ext cx="4040188" cy="639762"/>
          </a:xfrm>
        </p:spPr>
        <p:txBody>
          <a:bodyPr>
            <a:noAutofit/>
          </a:bodyPr>
          <a:lstStyle/>
          <a:p>
            <a:r>
              <a:rPr lang="es-ES_tradnl" sz="4000" dirty="0" smtClean="0"/>
              <a:t>La Palma </a:t>
            </a:r>
            <a:endParaRPr lang="es-ES" sz="4000" dirty="0"/>
          </a:p>
        </p:txBody>
      </p:sp>
      <p:pic>
        <p:nvPicPr>
          <p:cNvPr id="7" name="6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652120" y="881558"/>
            <a:ext cx="3302000" cy="3627561"/>
          </a:xfrm>
        </p:spPr>
      </p:pic>
      <p:sp>
        <p:nvSpPr>
          <p:cNvPr id="5" name="4 Marcador de texto"/>
          <p:cNvSpPr>
            <a:spLocks noGrp="1"/>
          </p:cNvSpPr>
          <p:nvPr>
            <p:ph type="body" sz="quarter" idx="3"/>
          </p:nvPr>
        </p:nvSpPr>
        <p:spPr>
          <a:xfrm>
            <a:off x="4932040" y="4941168"/>
            <a:ext cx="4041775" cy="639762"/>
          </a:xfrm>
        </p:spPr>
        <p:txBody>
          <a:bodyPr>
            <a:noAutofit/>
          </a:bodyPr>
          <a:lstStyle/>
          <a:p>
            <a:r>
              <a:rPr lang="es-ES_tradnl" sz="4000" dirty="0" smtClean="0"/>
              <a:t>La gomera</a:t>
            </a:r>
            <a:endParaRPr lang="es-ES" sz="4000" dirty="0"/>
          </a:p>
        </p:txBody>
      </p:sp>
      <p:pic>
        <p:nvPicPr>
          <p:cNvPr id="8" name="7 Marcador de contenido"/>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179512" y="3068960"/>
            <a:ext cx="4041775" cy="3306217"/>
          </a:xfrm>
        </p:spPr>
      </p:pic>
    </p:spTree>
    <p:extLst>
      <p:ext uri="{BB962C8B-B14F-4D97-AF65-F5344CB8AC3E}">
        <p14:creationId xmlns:p14="http://schemas.microsoft.com/office/powerpoint/2010/main" val="21944622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El Hierro </a:t>
            </a:r>
            <a:endParaRPr lang="es-ES" dirty="0"/>
          </a:p>
        </p:txBody>
      </p:sp>
      <p:sp>
        <p:nvSpPr>
          <p:cNvPr id="3" name="2 Marcador de texto"/>
          <p:cNvSpPr>
            <a:spLocks noGrp="1"/>
          </p:cNvSpPr>
          <p:nvPr>
            <p:ph type="body" idx="1"/>
          </p:nvPr>
        </p:nvSpPr>
        <p:spPr/>
        <p:txBody>
          <a:bodyPr>
            <a:normAutofit fontScale="92500" lnSpcReduction="20000"/>
          </a:bodyPr>
          <a:lstStyle/>
          <a:p>
            <a:r>
              <a:rPr lang="es-ES_tradnl" dirty="0" smtClean="0"/>
              <a:t>Isla mas joven del archipiélago canario.</a:t>
            </a:r>
            <a:endParaRPr lang="es-ES" dirty="0"/>
          </a:p>
        </p:txBody>
      </p:sp>
      <p:pic>
        <p:nvPicPr>
          <p:cNvPr id="7" name="6 Marcador de contenido"/>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57200" y="2416633"/>
            <a:ext cx="4040188" cy="3467772"/>
          </a:xfrm>
        </p:spPr>
      </p:pic>
      <p:sp>
        <p:nvSpPr>
          <p:cNvPr id="5" name="4 Marcador de texto"/>
          <p:cNvSpPr>
            <a:spLocks noGrp="1"/>
          </p:cNvSpPr>
          <p:nvPr>
            <p:ph type="body" sz="quarter" idx="3"/>
          </p:nvPr>
        </p:nvSpPr>
        <p:spPr/>
        <p:txBody>
          <a:bodyPr>
            <a:noAutofit/>
          </a:bodyPr>
          <a:lstStyle/>
          <a:p>
            <a:r>
              <a:rPr lang="es-ES_tradnl" sz="3600" b="0" dirty="0" smtClean="0"/>
              <a:t>Vulcanismo actual</a:t>
            </a:r>
            <a:endParaRPr lang="es-ES" sz="3600" b="0" dirty="0"/>
          </a:p>
        </p:txBody>
      </p:sp>
      <p:sp>
        <p:nvSpPr>
          <p:cNvPr id="6" name="5 Marcador de contenido"/>
          <p:cNvSpPr>
            <a:spLocks noGrp="1"/>
          </p:cNvSpPr>
          <p:nvPr>
            <p:ph sz="quarter" idx="4"/>
          </p:nvPr>
        </p:nvSpPr>
        <p:spPr/>
        <p:txBody>
          <a:bodyPr>
            <a:normAutofit fontScale="55000" lnSpcReduction="20000"/>
          </a:bodyPr>
          <a:lstStyle/>
          <a:p>
            <a:r>
              <a:rPr lang="es-ES" sz="2600" b="1" dirty="0"/>
              <a:t>Más de 93 </a:t>
            </a:r>
            <a:r>
              <a:rPr lang="es-ES" sz="2600" b="1" dirty="0" smtClean="0"/>
              <a:t>seísmos </a:t>
            </a:r>
            <a:r>
              <a:rPr lang="es-ES" sz="2600" b="1" dirty="0"/>
              <a:t>de pequeña magnitud se han registrado en las últimas 48 horas en la isla del Hierro. El Centro Coordinador de Emergencias y Seguridad 112 del Gobierno canario ha alertado hoy a Efe que durante la pasada noche se recibieron un centenar de llamadas desde El Hierro para expresar preocupación por esos movimientos.</a:t>
            </a:r>
          </a:p>
          <a:p>
            <a:r>
              <a:rPr lang="es-ES" sz="2600" b="1" dirty="0"/>
              <a:t>La cuestión, ante la posible activación de la actividad volcánica, ha sido matizada por los expertos con la debida prudencia ante estos casos, ya que ningún </a:t>
            </a:r>
            <a:r>
              <a:rPr lang="es-ES" sz="2600" b="1" dirty="0" err="1"/>
              <a:t>seismo</a:t>
            </a:r>
            <a:r>
              <a:rPr lang="es-ES" sz="2600" b="1" dirty="0"/>
              <a:t> ha superado los 3.4 de Magnitud.</a:t>
            </a:r>
          </a:p>
          <a:p>
            <a:r>
              <a:rPr lang="es-ES" sz="2600" b="1" dirty="0"/>
              <a:t>No obstante, la continua actividad es creciente, por lo que para tranquilidad de la población ya hay previsto un plan de evacuación en el caso de que se produzca la activación telúrica en la zona</a:t>
            </a:r>
          </a:p>
          <a:p>
            <a:endParaRPr lang="es-ES" dirty="0"/>
          </a:p>
        </p:txBody>
      </p:sp>
    </p:spTree>
    <p:extLst>
      <p:ext uri="{BB962C8B-B14F-4D97-AF65-F5344CB8AC3E}">
        <p14:creationId xmlns:p14="http://schemas.microsoft.com/office/powerpoint/2010/main" val="32973261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1_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3.xml><?xml version="1.0" encoding="utf-8"?>
<a:theme xmlns:a="http://schemas.openxmlformats.org/drawingml/2006/main" name="pop urbano">
  <a:themeElements>
    <a:clrScheme name="pop urbano">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pop urbano">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op urban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4.xml><?xml version="1.0" encoding="utf-8"?>
<a:theme xmlns:a="http://schemas.openxmlformats.org/drawingml/2006/main" name="infini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6.xml><?xml version="1.0" encoding="utf-8"?>
<a:theme xmlns:a="http://schemas.openxmlformats.org/drawingml/2006/main" name="volando con la lun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Verano">
  <a:themeElements>
    <a:clrScheme name="Verano">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Veran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ano">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8.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172</TotalTime>
  <Words>840</Words>
  <Application>Microsoft Office PowerPoint</Application>
  <PresentationFormat>Presentación en pantalla (4:3)</PresentationFormat>
  <Paragraphs>43</Paragraphs>
  <Slides>12</Slides>
  <Notes>1</Notes>
  <HiddenSlides>0</HiddenSlides>
  <MMClips>0</MMClips>
  <ScaleCrop>false</ScaleCrop>
  <HeadingPairs>
    <vt:vector size="4" baseType="variant">
      <vt:variant>
        <vt:lpstr>Tema</vt:lpstr>
      </vt:variant>
      <vt:variant>
        <vt:i4>7</vt:i4>
      </vt:variant>
      <vt:variant>
        <vt:lpstr>Títulos de diapositiva</vt:lpstr>
      </vt:variant>
      <vt:variant>
        <vt:i4>12</vt:i4>
      </vt:variant>
    </vt:vector>
  </HeadingPairs>
  <TitlesOfParts>
    <vt:vector size="19" baseType="lpstr">
      <vt:lpstr>1_Austin</vt:lpstr>
      <vt:lpstr>1_Decatur</vt:lpstr>
      <vt:lpstr>pop urbano</vt:lpstr>
      <vt:lpstr>infinito</vt:lpstr>
      <vt:lpstr>1_Civil</vt:lpstr>
      <vt:lpstr>volando con la luna</vt:lpstr>
      <vt:lpstr>Verano</vt:lpstr>
      <vt:lpstr>ORIGEN DE LAS ISLAS CANARIAS Y SU EVOLUCION</vt:lpstr>
      <vt:lpstr>¿Cómo se formo la Tierra?</vt:lpstr>
      <vt:lpstr>Evolución de la Tierra</vt:lpstr>
      <vt:lpstr>Teoría tectónica de placas</vt:lpstr>
      <vt:lpstr>Origen de las Islas Canarias</vt:lpstr>
      <vt:lpstr>Las Islas Canarias </vt:lpstr>
      <vt:lpstr>Islas medianamente jóvenes</vt:lpstr>
      <vt:lpstr>Islas Jóvenes</vt:lpstr>
      <vt:lpstr>El Hierro </vt:lpstr>
      <vt:lpstr>Placa Africana</vt:lpstr>
      <vt:lpstr>Teoría del punto caliente </vt:lpstr>
      <vt:lpstr>Trabajo realizado por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ORIGEN DE LAS ISLAS CANARIAS Y SU EVOLUCION</dc:title>
  <dc:creator>acer</dc:creator>
  <cp:lastModifiedBy>acer</cp:lastModifiedBy>
  <cp:revision>14</cp:revision>
  <dcterms:created xsi:type="dcterms:W3CDTF">2011-11-21T16:44:28Z</dcterms:created>
  <dcterms:modified xsi:type="dcterms:W3CDTF">2011-11-21T19:36:41Z</dcterms:modified>
</cp:coreProperties>
</file>